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9995D6-7474-4062-9D14-54994B5588A4}">
  <a:tblStyle styleId="{489995D6-7474-4062-9D14-54994B558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2ea948b4c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2ea948b4c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2ea948b4c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2ea948b4c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2ea948b4c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2ea948b4c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2ea948b4c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2ea948b4c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2ea948b4c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2ea948b4c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2ea948b4c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2ea948b4c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2ea948b4c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2ea948b4c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2ea948b4c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2ea948b4c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2ea948b4c_1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2ea948b4c_1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2ea948b4c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2ea948b4c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2ea948b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2ea948b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2ea948b4c_1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2ea948b4c_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2ea948b4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2ea948b4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해당 210명을 다 제외하는 것이 아니라, 210명 중, 두 수술 사이에 V001 or V003이 들어간 사람은 대상으로 넣을 수 있다하여..3주차때 그렇게 했구용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2ea948b4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2ea948b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2ea948b4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2ea948b4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2ea948b4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2ea948b4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2ea948b4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2ea948b4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2ea948b4c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2ea948b4c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2ea948b4c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2ea948b4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원주 2주차 진행 상황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314350"/>
            <a:ext cx="8520600" cy="47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13.R3280_noV005(210명)의 R3280날짜 Histogram(단위 1년)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-&gt; 2016년말에 수술을 받은 경우, V005가 없을 수도 있음. </a:t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75" y="838200"/>
            <a:ext cx="4622774" cy="34671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5999125" y="1466250"/>
            <a:ext cx="23919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2016년 10월이후 44명 분포</a:t>
            </a:r>
            <a:endParaRPr/>
          </a:p>
        </p:txBody>
      </p:sp>
      <p:cxnSp>
        <p:nvCxnSpPr>
          <p:cNvPr id="143" name="Google Shape;143;p22"/>
          <p:cNvCxnSpPr/>
          <p:nvPr/>
        </p:nvCxnSpPr>
        <p:spPr>
          <a:xfrm>
            <a:off x="5289350" y="1709325"/>
            <a:ext cx="534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311700" y="262675"/>
            <a:ext cx="8520600" cy="49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13. R3280_noV005의 64명은 아래와 같음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즉, 일반적으로 V005와 V084가 섞여 있어도 대부분 V005인데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V005대신 V084로 모두 기입된 경우.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-&gt; 2016년 말 가량 수술을 받은경우, V084가 있는 경우는 V005가 없어도 이해가 가지만 나머지(100명)가량은 이해가 안됨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49" name="Google Shape;149;p23"/>
          <p:cNvGraphicFramePr/>
          <p:nvPr/>
        </p:nvGraphicFramePr>
        <p:xfrm>
          <a:off x="474650" y="106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{489995D6-7474-4062-9D14-54994B5588A4}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INDI_DSCM_NO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MDCARE_STRT_DT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SPCF_SYM_TYPE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2006-01-01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V084(신이식날)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2006-03-01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V084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2006-04-01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2006-05-01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V084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11700" y="314350"/>
            <a:ext cx="8520600" cy="47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V005_noR3280의 경우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2066050" y="1283125"/>
            <a:ext cx="1739700" cy="2937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/>
          <p:nvPr/>
        </p:nvSpPr>
        <p:spPr>
          <a:xfrm>
            <a:off x="4102425" y="2390425"/>
            <a:ext cx="1650900" cy="2293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 txBox="1"/>
          <p:nvPr/>
        </p:nvSpPr>
        <p:spPr>
          <a:xfrm>
            <a:off x="2313175" y="4327825"/>
            <a:ext cx="10578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T20_V005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4398975" y="4727350"/>
            <a:ext cx="1206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T30_R3280</a:t>
            </a:r>
            <a:endParaRPr/>
          </a:p>
        </p:txBody>
      </p:sp>
      <p:cxnSp>
        <p:nvCxnSpPr>
          <p:cNvPr id="159" name="Google Shape;159;p24"/>
          <p:cNvCxnSpPr/>
          <p:nvPr/>
        </p:nvCxnSpPr>
        <p:spPr>
          <a:xfrm rot="10800000">
            <a:off x="2085825" y="239027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4"/>
          <p:cNvCxnSpPr/>
          <p:nvPr/>
        </p:nvCxnSpPr>
        <p:spPr>
          <a:xfrm rot="10800000">
            <a:off x="2085825" y="421112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4"/>
          <p:cNvCxnSpPr/>
          <p:nvPr/>
        </p:nvCxnSpPr>
        <p:spPr>
          <a:xfrm>
            <a:off x="5891700" y="33195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24"/>
          <p:cNvSpPr txBox="1"/>
          <p:nvPr/>
        </p:nvSpPr>
        <p:spPr>
          <a:xfrm>
            <a:off x="6445275" y="3102050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18154명</a:t>
            </a:r>
            <a:endParaRPr/>
          </a:p>
        </p:txBody>
      </p:sp>
      <p:cxnSp>
        <p:nvCxnSpPr>
          <p:cNvPr id="163" name="Google Shape;163;p24"/>
          <p:cNvCxnSpPr/>
          <p:nvPr/>
        </p:nvCxnSpPr>
        <p:spPr>
          <a:xfrm>
            <a:off x="5891700" y="45057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" name="Google Shape;164;p24"/>
          <p:cNvSpPr txBox="1"/>
          <p:nvPr/>
        </p:nvSpPr>
        <p:spPr>
          <a:xfrm>
            <a:off x="6538375" y="42981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210명</a:t>
            </a:r>
            <a:endParaRPr/>
          </a:p>
        </p:txBody>
      </p:sp>
      <p:cxnSp>
        <p:nvCxnSpPr>
          <p:cNvPr id="165" name="Google Shape;165;p24"/>
          <p:cNvCxnSpPr/>
          <p:nvPr/>
        </p:nvCxnSpPr>
        <p:spPr>
          <a:xfrm>
            <a:off x="3934350" y="18406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24"/>
          <p:cNvSpPr txBox="1"/>
          <p:nvPr/>
        </p:nvSpPr>
        <p:spPr>
          <a:xfrm>
            <a:off x="447815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18774명</a:t>
            </a:r>
            <a:endParaRPr/>
          </a:p>
        </p:txBody>
      </p:sp>
      <p:sp>
        <p:nvSpPr>
          <p:cNvPr id="167" name="Google Shape;167;p24"/>
          <p:cNvSpPr txBox="1"/>
          <p:nvPr/>
        </p:nvSpPr>
        <p:spPr>
          <a:xfrm>
            <a:off x="215500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V005_noR3280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4132125" y="426658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R3280_noV005</a:t>
            </a:r>
            <a:endParaRPr/>
          </a:p>
        </p:txBody>
      </p:sp>
      <p:sp>
        <p:nvSpPr>
          <p:cNvPr id="169" name="Google Shape;169;p24"/>
          <p:cNvSpPr txBox="1"/>
          <p:nvPr/>
        </p:nvSpPr>
        <p:spPr>
          <a:xfrm>
            <a:off x="7216500" y="310203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(V005_R3280)</a:t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1662650" y="1437075"/>
            <a:ext cx="4080900" cy="816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311700" y="314350"/>
            <a:ext cx="8520600" cy="47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14.V005_noR3280(18774명)의 경우 대부분 V005가 2번 이하 기입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 / 10% : 1 / 20% : 1 / 30% : 2 / 35% : 2 / 40% : 3 / 50% : 16 …. Max : 677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V005_noR3280에서 R3271(신이식용 신이식적출코드)가 있는 경우 200명</a:t>
            </a:r>
            <a:endParaRPr/>
          </a:p>
        </p:txBody>
      </p:sp>
      <p:pic>
        <p:nvPicPr>
          <p:cNvPr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575" y="761275"/>
            <a:ext cx="4371499" cy="327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311700" y="0"/>
            <a:ext cx="8520600" cy="50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15.2005년 이후 V005가 기입된 경우 중 R3280이 없는 경우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-&gt;6577명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이들의 V005의 빈도수 분포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 / 20% : 1 / 35% : 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1번인 경우 1755명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2번인 경우 576명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3번인 경우 238명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이들 중 193명이 R3271이 기입.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즉 대략 4000명 가량이 2005~2016사이 외국에서 신이식을 받은 환자로 추정됨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350" y="623162"/>
            <a:ext cx="4774776" cy="38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311700" y="314350"/>
            <a:ext cx="8520600" cy="47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V005_R3280의 경우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>
            <a:off x="2066050" y="1283125"/>
            <a:ext cx="1739700" cy="2937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4102425" y="2390425"/>
            <a:ext cx="1650900" cy="2293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 txBox="1"/>
          <p:nvPr/>
        </p:nvSpPr>
        <p:spPr>
          <a:xfrm>
            <a:off x="2313175" y="4327825"/>
            <a:ext cx="10578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T20_V005</a:t>
            </a:r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4398975" y="4727350"/>
            <a:ext cx="1206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T30_R3280</a:t>
            </a:r>
            <a:endParaRPr/>
          </a:p>
        </p:txBody>
      </p:sp>
      <p:cxnSp>
        <p:nvCxnSpPr>
          <p:cNvPr id="192" name="Google Shape;192;p27"/>
          <p:cNvCxnSpPr/>
          <p:nvPr/>
        </p:nvCxnSpPr>
        <p:spPr>
          <a:xfrm rot="10800000">
            <a:off x="2085825" y="239027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7"/>
          <p:cNvCxnSpPr/>
          <p:nvPr/>
        </p:nvCxnSpPr>
        <p:spPr>
          <a:xfrm rot="10800000">
            <a:off x="2085825" y="421112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7"/>
          <p:cNvCxnSpPr/>
          <p:nvPr/>
        </p:nvCxnSpPr>
        <p:spPr>
          <a:xfrm>
            <a:off x="5891700" y="33195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7"/>
          <p:cNvSpPr txBox="1"/>
          <p:nvPr/>
        </p:nvSpPr>
        <p:spPr>
          <a:xfrm>
            <a:off x="6445275" y="3102050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18154명</a:t>
            </a:r>
            <a:endParaRPr/>
          </a:p>
        </p:txBody>
      </p:sp>
      <p:cxnSp>
        <p:nvCxnSpPr>
          <p:cNvPr id="196" name="Google Shape;196;p27"/>
          <p:cNvCxnSpPr/>
          <p:nvPr/>
        </p:nvCxnSpPr>
        <p:spPr>
          <a:xfrm>
            <a:off x="5891700" y="45057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27"/>
          <p:cNvSpPr txBox="1"/>
          <p:nvPr/>
        </p:nvSpPr>
        <p:spPr>
          <a:xfrm>
            <a:off x="6538375" y="42981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210명</a:t>
            </a:r>
            <a:endParaRPr/>
          </a:p>
        </p:txBody>
      </p:sp>
      <p:cxnSp>
        <p:nvCxnSpPr>
          <p:cNvPr id="198" name="Google Shape;198;p27"/>
          <p:cNvCxnSpPr/>
          <p:nvPr/>
        </p:nvCxnSpPr>
        <p:spPr>
          <a:xfrm>
            <a:off x="3934350" y="18406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7"/>
          <p:cNvSpPr txBox="1"/>
          <p:nvPr/>
        </p:nvSpPr>
        <p:spPr>
          <a:xfrm>
            <a:off x="447815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18774명</a:t>
            </a:r>
            <a:endParaRPr/>
          </a:p>
        </p:txBody>
      </p:sp>
      <p:sp>
        <p:nvSpPr>
          <p:cNvPr id="200" name="Google Shape;200;p27"/>
          <p:cNvSpPr txBox="1"/>
          <p:nvPr/>
        </p:nvSpPr>
        <p:spPr>
          <a:xfrm>
            <a:off x="215500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V005_noR3280</a:t>
            </a:r>
            <a:endParaRPr/>
          </a:p>
        </p:txBody>
      </p:sp>
      <p:sp>
        <p:nvSpPr>
          <p:cNvPr id="201" name="Google Shape;201;p27"/>
          <p:cNvSpPr txBox="1"/>
          <p:nvPr/>
        </p:nvSpPr>
        <p:spPr>
          <a:xfrm>
            <a:off x="4132125" y="426658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R3280_noV005</a:t>
            </a:r>
            <a:endParaRPr/>
          </a:p>
        </p:txBody>
      </p:sp>
      <p:sp>
        <p:nvSpPr>
          <p:cNvPr id="202" name="Google Shape;202;p27"/>
          <p:cNvSpPr txBox="1"/>
          <p:nvPr/>
        </p:nvSpPr>
        <p:spPr>
          <a:xfrm>
            <a:off x="7216500" y="310203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(V005_R3280)</a:t>
            </a: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1984825" y="2499825"/>
            <a:ext cx="6552000" cy="1554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311700" y="152400"/>
            <a:ext cx="8520600" cy="47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16. V005_R3280(18154명)중 2005년 이후 R3280이 기입된 경우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-16470명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17. 이들의 R3280이 처음 기입된 날짜와, V005가 처음 기입된 날짜 차이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	-0인 경우 : 5648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	-음수인경우(R3280이후 V005가 나온 경우) : 8144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	-양수인경우(R3280이전 V005가 나온 경우) : 2678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0"/>
            <a:ext cx="8520600" cy="49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18. 차이가 음수인 경우(R3280이후 V005가 나타난 경우)의 분포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-1 / 20% : -6 / 60% : -21 / 80% : -37 / 90% : -50 / Max : -2692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825" y="601300"/>
            <a:ext cx="4982525" cy="37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idx="1" type="body"/>
          </p:nvPr>
        </p:nvSpPr>
        <p:spPr>
          <a:xfrm>
            <a:off x="311700" y="0"/>
            <a:ext cx="8520600" cy="49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18. 차이가 음수인 경우(R3280이후 V005가 나타난 경우)의 분포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-1 / 20% : -6 / 60% : -21 / 80% : -37 / 90% : -50 / Max : -2692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-주로 V005대신 V084가 나오는 경우가 있기 때문에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-R3280 한참이후 V005가 기입되는 경우가 있음.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-예를 들면 아래와 같은 경우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0" name="Google Shape;220;p30"/>
          <p:cNvGraphicFramePr/>
          <p:nvPr/>
        </p:nvGraphicFramePr>
        <p:xfrm>
          <a:off x="678800" y="300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{489995D6-7474-4062-9D14-54994B5588A4}</a:tableStyleId>
              </a:tblPr>
              <a:tblGrid>
                <a:gridCol w="2413000"/>
                <a:gridCol w="2413000"/>
                <a:gridCol w="2413000"/>
              </a:tblGrid>
              <a:tr h="45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INDI_DSCM_NO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MDCARE_STRT_DT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SPCF_SYM_TYPE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2006-01-01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V084(신이식날)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2006-03-01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V084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2006-04-01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2006-05-01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V005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idx="1" type="body"/>
          </p:nvPr>
        </p:nvSpPr>
        <p:spPr>
          <a:xfrm>
            <a:off x="311700" y="0"/>
            <a:ext cx="8520600" cy="49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19. 차이가 양수인 경우(R3280이전에 V005가 나온경우)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 / 10% : 7 / 20% : 28 / 30% : 53 / 40% : 105 / 50% : 413.5 …...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525" y="461050"/>
            <a:ext cx="4943650" cy="35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314350"/>
            <a:ext cx="8520600" cy="47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1.진료내역(T30) 병합 - 34억행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2.명세서(T20) 병합 - 4억행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T30에서 R3280 및 그 이하의 코드를 가진 행 추출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-18942행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4. CMN_KEY(청구번호) 중복 제거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-18842행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5. INDI_DSCM_NO(개인고유번호)가 중복된 ID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-262명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(T20에서 T30_R3280의 CMN_KEY가 있는 행을 가져와 ID, R3280_date추출)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idx="1" type="body"/>
          </p:nvPr>
        </p:nvSpPr>
        <p:spPr>
          <a:xfrm>
            <a:off x="311700" y="0"/>
            <a:ext cx="8520600" cy="49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19. 차이가 양수인 경우(R3280이전에 V005가 나온경우, 2678명)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 / 10% : 7 / 20% : 28 / 30% : 53 / 40% : 105 / 50% : 413.5 ……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이 부분은 정확히 몇일을 기준으로 재이식 여부를 나눌 지 애매하여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우선은 16470명 전체를 대상으로 기저질환,투석여부를 추출하기 위한 코드를 돌리고 왔습니다.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SAS로 하는데도 오래걸려 다음주에 갔을때 기저질환, 투석여부는 추출이 가능할 것 같습니다 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314350"/>
            <a:ext cx="8520600" cy="42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6. 개인아이디가 중복된 262명 중,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1)259명은 2번 기입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2)3명은 3번 기입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3)2번 기입된 259명 중,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  49명은 기입된 날이 같음 -&gt; 실질적으로 R3280이 한번 기입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           210명은 기입된 날짜가 다름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304475"/>
            <a:ext cx="8520600" cy="47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7. 해당 210명의 날짜 차이의 Histogram(단위는 1000)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159  / 25% : 1836 / 50% 2745 / 75% 3562 / Max : 5255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5(Min)달 후에 재이식을 받을 수 있다 판단하여 210명은 제거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50" y="828550"/>
            <a:ext cx="5304401" cy="30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11700" y="314350"/>
            <a:ext cx="8520600" cy="42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8. R3280이 3번 기입된 경우의 날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1)</a:t>
            </a:r>
            <a:r>
              <a:rPr lang="ko"/>
              <a:t> 2006-05-31 / 2008-05-25 / 2013-11-08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	2) 2005-06-13 / 2009-08-08 / 2015-05-03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	3)2010-06-14 / 2012-04-23 / 2016-03-21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-&gt; 날짜가 합리적이라 생각하여 해당 3명도 제외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총 R3280이 한번이상 기입된 행(18577명)에서 210명 + 3명 제외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-&gt; </a:t>
            </a:r>
            <a:r>
              <a:rPr b="1" lang="ko"/>
              <a:t>18364</a:t>
            </a:r>
            <a:r>
              <a:rPr lang="ko"/>
              <a:t>명이 2002~2016 사이 R3280이 한번 기입된 대상.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311700" y="314350"/>
            <a:ext cx="8520600" cy="47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9. T20에서 V005이 한번이라도 있는 행 추출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37861행(NODUPKEY by INDI_DSCM_NO)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10. T20_V005(37861명)와 T30_R3280(18364명)을 ID로 merge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8"/>
          <p:cNvSpPr/>
          <p:nvPr/>
        </p:nvSpPr>
        <p:spPr>
          <a:xfrm>
            <a:off x="2066050" y="2006725"/>
            <a:ext cx="1739700" cy="2214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4102425" y="2390425"/>
            <a:ext cx="1650900" cy="2293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 txBox="1"/>
          <p:nvPr/>
        </p:nvSpPr>
        <p:spPr>
          <a:xfrm>
            <a:off x="2154850" y="4327825"/>
            <a:ext cx="16509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T20_V005+V084</a:t>
            </a:r>
            <a:endParaRPr/>
          </a:p>
        </p:txBody>
      </p:sp>
      <p:sp>
        <p:nvSpPr>
          <p:cNvPr id="85" name="Google Shape;85;p18"/>
          <p:cNvSpPr txBox="1"/>
          <p:nvPr/>
        </p:nvSpPr>
        <p:spPr>
          <a:xfrm>
            <a:off x="4398975" y="4727350"/>
            <a:ext cx="1206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T30_R3280</a:t>
            </a:r>
            <a:endParaRPr/>
          </a:p>
        </p:txBody>
      </p:sp>
      <p:cxnSp>
        <p:nvCxnSpPr>
          <p:cNvPr id="86" name="Google Shape;86;p18"/>
          <p:cNvCxnSpPr/>
          <p:nvPr/>
        </p:nvCxnSpPr>
        <p:spPr>
          <a:xfrm rot="10800000">
            <a:off x="2085825" y="239027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8"/>
          <p:cNvCxnSpPr/>
          <p:nvPr/>
        </p:nvCxnSpPr>
        <p:spPr>
          <a:xfrm rot="10800000">
            <a:off x="2085825" y="421112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8"/>
          <p:cNvCxnSpPr/>
          <p:nvPr/>
        </p:nvCxnSpPr>
        <p:spPr>
          <a:xfrm>
            <a:off x="5891700" y="33195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8"/>
          <p:cNvSpPr txBox="1"/>
          <p:nvPr/>
        </p:nvSpPr>
        <p:spPr>
          <a:xfrm>
            <a:off x="6445275" y="3102050"/>
            <a:ext cx="17397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V005와 R3280의 교집함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314350"/>
            <a:ext cx="8520600" cy="47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11. V005와 R3280 table을 INDI_DSCM_NO로 merge한 결과는 아래와 같음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2066050" y="1283125"/>
            <a:ext cx="1739700" cy="2937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/>
          <p:nvPr/>
        </p:nvSpPr>
        <p:spPr>
          <a:xfrm>
            <a:off x="4102425" y="2390425"/>
            <a:ext cx="1650900" cy="2293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/>
        </p:nvSpPr>
        <p:spPr>
          <a:xfrm>
            <a:off x="2313175" y="4327825"/>
            <a:ext cx="10578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T20_V005</a:t>
            </a:r>
            <a:endParaRPr/>
          </a:p>
        </p:txBody>
      </p:sp>
      <p:sp>
        <p:nvSpPr>
          <p:cNvPr id="98" name="Google Shape;98;p19"/>
          <p:cNvSpPr txBox="1"/>
          <p:nvPr/>
        </p:nvSpPr>
        <p:spPr>
          <a:xfrm>
            <a:off x="4398975" y="4727350"/>
            <a:ext cx="1206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T30_R3280</a:t>
            </a:r>
            <a:endParaRPr/>
          </a:p>
        </p:txBody>
      </p:sp>
      <p:cxnSp>
        <p:nvCxnSpPr>
          <p:cNvPr id="99" name="Google Shape;99;p19"/>
          <p:cNvCxnSpPr/>
          <p:nvPr/>
        </p:nvCxnSpPr>
        <p:spPr>
          <a:xfrm rot="10800000">
            <a:off x="2085825" y="239027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9"/>
          <p:cNvCxnSpPr/>
          <p:nvPr/>
        </p:nvCxnSpPr>
        <p:spPr>
          <a:xfrm rot="10800000">
            <a:off x="2085825" y="421112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9"/>
          <p:cNvCxnSpPr/>
          <p:nvPr/>
        </p:nvCxnSpPr>
        <p:spPr>
          <a:xfrm>
            <a:off x="5891700" y="33195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9"/>
          <p:cNvSpPr txBox="1"/>
          <p:nvPr/>
        </p:nvSpPr>
        <p:spPr>
          <a:xfrm>
            <a:off x="6445275" y="3102050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18154명</a:t>
            </a:r>
            <a:endParaRPr/>
          </a:p>
        </p:txBody>
      </p:sp>
      <p:cxnSp>
        <p:nvCxnSpPr>
          <p:cNvPr id="103" name="Google Shape;103;p19"/>
          <p:cNvCxnSpPr/>
          <p:nvPr/>
        </p:nvCxnSpPr>
        <p:spPr>
          <a:xfrm>
            <a:off x="5891700" y="45057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9"/>
          <p:cNvSpPr txBox="1"/>
          <p:nvPr/>
        </p:nvSpPr>
        <p:spPr>
          <a:xfrm>
            <a:off x="6538375" y="42981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210</a:t>
            </a:r>
            <a:r>
              <a:rPr lang="ko"/>
              <a:t>명</a:t>
            </a:r>
            <a:endParaRPr/>
          </a:p>
        </p:txBody>
      </p:sp>
      <p:cxnSp>
        <p:nvCxnSpPr>
          <p:cNvPr id="105" name="Google Shape;105;p19"/>
          <p:cNvCxnSpPr/>
          <p:nvPr/>
        </p:nvCxnSpPr>
        <p:spPr>
          <a:xfrm>
            <a:off x="3934350" y="18406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9"/>
          <p:cNvSpPr txBox="1"/>
          <p:nvPr/>
        </p:nvSpPr>
        <p:spPr>
          <a:xfrm>
            <a:off x="447815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18774</a:t>
            </a:r>
            <a:r>
              <a:rPr lang="ko"/>
              <a:t>명</a:t>
            </a:r>
            <a:endParaRPr/>
          </a:p>
        </p:txBody>
      </p:sp>
      <p:sp>
        <p:nvSpPr>
          <p:cNvPr id="107" name="Google Shape;107;p19"/>
          <p:cNvSpPr txBox="1"/>
          <p:nvPr/>
        </p:nvSpPr>
        <p:spPr>
          <a:xfrm>
            <a:off x="215500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V005_noR3280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4132125" y="426658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R3280_noV005</a:t>
            </a:r>
            <a:endParaRPr/>
          </a:p>
        </p:txBody>
      </p:sp>
      <p:sp>
        <p:nvSpPr>
          <p:cNvPr id="109" name="Google Shape;109;p19"/>
          <p:cNvSpPr txBox="1"/>
          <p:nvPr/>
        </p:nvSpPr>
        <p:spPr>
          <a:xfrm>
            <a:off x="7216500" y="310203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(V005_R3280)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314350"/>
            <a:ext cx="8520600" cy="47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R3280_noV005</a:t>
            </a:r>
            <a:r>
              <a:rPr lang="ko"/>
              <a:t>의 경우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2066050" y="1283125"/>
            <a:ext cx="1739700" cy="2937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4102425" y="2390425"/>
            <a:ext cx="1650900" cy="2293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2313175" y="4327825"/>
            <a:ext cx="10578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T20_V005</a:t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4398975" y="4727350"/>
            <a:ext cx="1206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T30_R3280</a:t>
            </a:r>
            <a:endParaRPr/>
          </a:p>
        </p:txBody>
      </p:sp>
      <p:cxnSp>
        <p:nvCxnSpPr>
          <p:cNvPr id="119" name="Google Shape;119;p20"/>
          <p:cNvCxnSpPr/>
          <p:nvPr/>
        </p:nvCxnSpPr>
        <p:spPr>
          <a:xfrm rot="10800000">
            <a:off x="2085825" y="239027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0"/>
          <p:cNvCxnSpPr/>
          <p:nvPr/>
        </p:nvCxnSpPr>
        <p:spPr>
          <a:xfrm rot="10800000">
            <a:off x="2085825" y="4211125"/>
            <a:ext cx="3657600" cy="9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5891700" y="33195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20"/>
          <p:cNvSpPr txBox="1"/>
          <p:nvPr/>
        </p:nvSpPr>
        <p:spPr>
          <a:xfrm>
            <a:off x="6445275" y="3102050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18154명</a:t>
            </a:r>
            <a:endParaRPr/>
          </a:p>
        </p:txBody>
      </p:sp>
      <p:cxnSp>
        <p:nvCxnSpPr>
          <p:cNvPr id="123" name="Google Shape;123;p20"/>
          <p:cNvCxnSpPr/>
          <p:nvPr/>
        </p:nvCxnSpPr>
        <p:spPr>
          <a:xfrm>
            <a:off x="5891700" y="45057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20"/>
          <p:cNvSpPr txBox="1"/>
          <p:nvPr/>
        </p:nvSpPr>
        <p:spPr>
          <a:xfrm>
            <a:off x="6538375" y="42981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210명</a:t>
            </a:r>
            <a:endParaRPr/>
          </a:p>
        </p:txBody>
      </p:sp>
      <p:cxnSp>
        <p:nvCxnSpPr>
          <p:cNvPr id="125" name="Google Shape;125;p20"/>
          <p:cNvCxnSpPr/>
          <p:nvPr/>
        </p:nvCxnSpPr>
        <p:spPr>
          <a:xfrm>
            <a:off x="3934350" y="1840625"/>
            <a:ext cx="41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20"/>
          <p:cNvSpPr txBox="1"/>
          <p:nvPr/>
        </p:nvSpPr>
        <p:spPr>
          <a:xfrm>
            <a:off x="447815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18774명</a:t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2155000" y="1633025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V005_noR3280</a:t>
            </a:r>
            <a:endParaRPr/>
          </a:p>
        </p:txBody>
      </p:sp>
      <p:sp>
        <p:nvSpPr>
          <p:cNvPr id="128" name="Google Shape;128;p20"/>
          <p:cNvSpPr txBox="1"/>
          <p:nvPr/>
        </p:nvSpPr>
        <p:spPr>
          <a:xfrm>
            <a:off x="4132125" y="426658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R3280_noV005</a:t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7216500" y="3102038"/>
            <a:ext cx="17397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(V005_R3280)</a:t>
            </a: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1973775" y="4266600"/>
            <a:ext cx="4080900" cy="46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11700" y="314350"/>
            <a:ext cx="8520600" cy="47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12. R3280_noV005(210명)은 우선 모두 신부전 환자는 맞음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	-모두 V001 또는 V003이 기입이 됨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기입 빈도는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min : 1 / 10% : 7 / 20% : 28 / 30% 53 / 40% : 105 / 50% : 413.5 / 60% : 1307.6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70% : 2214.8 / 80% : 3151.6 / Max : 5435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